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  <p:sldMasterId id="2147483686" r:id="rId5"/>
  </p:sldMasterIdLst>
  <p:notesMasterIdLst>
    <p:notesMasterId r:id="rId27"/>
  </p:notesMasterIdLst>
  <p:sldIdLst>
    <p:sldId id="256" r:id="rId6"/>
    <p:sldId id="323" r:id="rId7"/>
    <p:sldId id="920" r:id="rId8"/>
    <p:sldId id="935" r:id="rId9"/>
    <p:sldId id="936" r:id="rId10"/>
    <p:sldId id="949" r:id="rId11"/>
    <p:sldId id="937" r:id="rId12"/>
    <p:sldId id="939" r:id="rId13"/>
    <p:sldId id="940" r:id="rId14"/>
    <p:sldId id="941" r:id="rId15"/>
    <p:sldId id="942" r:id="rId16"/>
    <p:sldId id="950" r:id="rId17"/>
    <p:sldId id="943" r:id="rId18"/>
    <p:sldId id="944" r:id="rId19"/>
    <p:sldId id="945" r:id="rId20"/>
    <p:sldId id="952" r:id="rId21"/>
    <p:sldId id="946" r:id="rId22"/>
    <p:sldId id="951" r:id="rId23"/>
    <p:sldId id="947" r:id="rId24"/>
    <p:sldId id="948" r:id="rId25"/>
    <p:sldId id="2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6F2DA-24C0-4B85-B3DC-FA6F4BB684E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B42E0-62EF-42B0-8031-05992D750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4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88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39A2-2065-3B41-6BC8-D88AA2C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EB9E4-70CB-F368-1E25-04A6E663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2A7CB-05E4-D64F-DE95-021764441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3695-8FFB-3FD6-C323-2E5A5EA0E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7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DE2-1A89-29BB-DEF4-128B7EC3C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2A20-3A74-44B0-EE4F-909A21F38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0E4D8-59C7-31A4-1452-FB220B3AB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5FBE5-8687-78A5-202B-BD479942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5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6B9E-94C3-912F-F931-E92F7CE0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941E4-C478-E0EF-626A-B962A90F1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FF6BD-EAEA-4C7E-2853-7D07DC04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3B38-58E4-E456-915B-AA057C2F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8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82D7-332E-F258-7591-4051F78C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DF05F-02CA-28E0-1404-B2FE0F827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D7BD6-23D5-591B-3B20-26898EF2B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2DCB-8AD6-6B68-E0A8-B47DB1789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5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B4C24-65A2-8E11-D5B0-B7D73CF2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073BA-7102-252B-48F8-C1A7BB499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F9DA2-0273-FF27-AD42-6B05D8DF3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7A8B-801B-E7D4-2D06-A59ECB939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95B4-A288-5B72-F876-133241DF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B6040-6E10-E4FD-6F8D-B7F1A5DCE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8C47F-E958-51BA-9F60-79AEB5AA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3D25F-C523-637F-2B14-0EAFCE6A7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B5CC-B791-565D-7323-06436A10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3576D-F695-01A4-0980-390CA3937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EABE7-ABF1-650C-2990-35E8D3D80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53361-8BDF-05EA-9CD0-85AFA9D67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DAE0-8520-512C-BC95-2411C905F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CE582-FABC-AFA0-A7B4-DC6CF1DD7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267D5-9E8B-1FA6-2D54-0E3AF3C2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120DF-E2E7-D125-88F2-AA10326AC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B7AF-51E2-A661-196E-7E884FCCE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A1F5D-327B-6155-97F5-EBB2D18DB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A990F-5557-CDFC-55BB-997F176D4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EAEA-A0A8-86C4-5C30-B87CFCEB3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0E25-3973-E35A-F531-1A699075B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1FAC2-CCE8-1DB4-A959-32AED6C70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C157F-6E10-A180-59D7-30DCB2147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4FE9D-75A8-BE7D-AF7B-CE34CF21C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8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875CA-D791-F3B2-6DFB-1DAAC90B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C9D08-059E-FE59-708A-DD550F633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395BE-C614-2B0F-23A6-F7B4D20E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8E23-0BF8-3E3E-E669-C128FEA31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6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59E4-3C67-5C0E-803E-4F3AD2442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CED41-99E3-CC8B-5F4F-3C6D6D89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5FA99-CDAF-9A99-FD2B-5E58F0CD4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50E9-C9FA-B9F8-8DB2-78CE6CECB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07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56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4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53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57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26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28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64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82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3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47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018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6AEC8-AD7D-2F2A-F638-325ACB8C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979333"/>
            <a:ext cx="4320228" cy="227747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Instructor: Yanan Wu</a:t>
            </a:r>
          </a:p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TA: Khadija Nisar </a:t>
            </a:r>
          </a:p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2025</a:t>
            </a:r>
          </a:p>
          <a:p>
            <a:endParaRPr lang="en-US" sz="2800" dirty="0">
              <a:solidFill>
                <a:srgbClr val="FFFFFF">
                  <a:alpha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6B683-F618-3164-50A2-48CA9CDD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B53DA9-C380-51E1-D891-B3A92725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889226"/>
            <a:ext cx="7667457" cy="460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A4D88-D612-E81D-B095-A22305EF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5882D-CD69-96F4-9AB8-A0F169BE1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15" y="1344278"/>
            <a:ext cx="3990807" cy="399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correlation for four features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trend means no correlation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correlation for independent data means redundant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0A576B-8A86-5167-956B-50BD194D051C}"/>
              </a:ext>
            </a:extLst>
          </p:cNvPr>
          <p:cNvSpPr/>
          <p:nvPr/>
        </p:nvSpPr>
        <p:spPr>
          <a:xfrm>
            <a:off x="8388350" y="5143500"/>
            <a:ext cx="1409700" cy="749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178CD-672F-E60E-61F3-95C33F689886}"/>
              </a:ext>
            </a:extLst>
          </p:cNvPr>
          <p:cNvCxnSpPr>
            <a:cxnSpLocks/>
          </p:cNvCxnSpPr>
          <p:nvPr/>
        </p:nvCxnSpPr>
        <p:spPr>
          <a:xfrm flipV="1">
            <a:off x="9188450" y="5600700"/>
            <a:ext cx="292100" cy="196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876985-5A14-ADE1-B938-D6DAE0481D4C}"/>
              </a:ext>
            </a:extLst>
          </p:cNvPr>
          <p:cNvSpPr/>
          <p:nvPr/>
        </p:nvSpPr>
        <p:spPr>
          <a:xfrm>
            <a:off x="10201107" y="4235450"/>
            <a:ext cx="1409700" cy="749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3009-EF0C-96B5-1FEF-6410A00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755C-C9AE-A768-B49B-A8799D74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505C3-11C7-B784-E9F6-5857B849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007728"/>
            <a:ext cx="5184607" cy="3005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PCA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variance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explained by this PC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proportion: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explained by combination of PCs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Usually, we will use 95% cumulative proportion as the threshold for number of PCs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724CB-2249-3BED-0C19-0BE09DF48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5" y="706430"/>
            <a:ext cx="4895850" cy="118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A3EEF-54DD-D469-8AFA-20AD83639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82" y="5327650"/>
            <a:ext cx="5095875" cy="11811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21602D9-F914-2F4C-83E9-BFB78DD6709D}"/>
              </a:ext>
            </a:extLst>
          </p:cNvPr>
          <p:cNvSpPr txBox="1">
            <a:spLocks/>
          </p:cNvSpPr>
          <p:nvPr/>
        </p:nvSpPr>
        <p:spPr>
          <a:xfrm>
            <a:off x="581191" y="3570914"/>
            <a:ext cx="5184607" cy="3005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PCs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how much each original variable contributes to each principal component.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original variables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Principal Components (PC1, PC2, PC3, PC4).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for PC1,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loading of 0.5210659, which is relatively strong.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833C26-EA08-2369-B608-A6D29357B32A}"/>
              </a:ext>
            </a:extLst>
          </p:cNvPr>
          <p:cNvSpPr/>
          <p:nvPr/>
        </p:nvSpPr>
        <p:spPr>
          <a:xfrm>
            <a:off x="5902325" y="5588000"/>
            <a:ext cx="387350" cy="33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3459AA-83F8-5A01-9C6A-974CD3A2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58" y="1977854"/>
            <a:ext cx="5310199" cy="31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6DFCEB-CD49-A2ED-A3D8-7324E7F96A31}"/>
              </a:ext>
            </a:extLst>
          </p:cNvPr>
          <p:cNvCxnSpPr/>
          <p:nvPr/>
        </p:nvCxnSpPr>
        <p:spPr>
          <a:xfrm flipV="1">
            <a:off x="7632700" y="1581150"/>
            <a:ext cx="1276350" cy="5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50FAD5-3669-AC7A-AE10-385E34A75A8F}"/>
              </a:ext>
            </a:extLst>
          </p:cNvPr>
          <p:cNvCxnSpPr>
            <a:cxnSpLocks/>
          </p:cNvCxnSpPr>
          <p:nvPr/>
        </p:nvCxnSpPr>
        <p:spPr>
          <a:xfrm flipV="1">
            <a:off x="8585200" y="1581150"/>
            <a:ext cx="1004710" cy="2266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70D2A-5FF7-5185-4055-C149F7A4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3108711"/>
            <a:ext cx="10307354" cy="2960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D58F3-980F-E57C-9DC7-76DA1285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5" y="894347"/>
            <a:ext cx="7009415" cy="16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0D24-6DC0-BB7B-F8D4-1C76AC00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5D4F-08ED-4354-6C20-1F56095E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0468-AB03-EB9A-FC9D-93D3A5AD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23" y="1372546"/>
            <a:ext cx="5307397" cy="47806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Reduction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2 new variables (PC1 and PC2) to preserve 95.8% information from 4 features.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 it’s not perfect boundary between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virginica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easily distinguished in this 2D feature space.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Tips and Cautions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check if your variables have drastically different scales. If so, standardizing is crucial.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PCA can be sensitive to outliers; large values can distort the principal components.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Principal components are linear combinations of original variables, which can sometimes be less intuitive than the original features.</a:t>
            </a:r>
          </a:p>
          <a:p>
            <a:pPr marL="555750" lvl="2" indent="-28575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285902-2F9A-A11B-2C1D-5A63526D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5" y="1615439"/>
            <a:ext cx="6557435" cy="39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A1FA66-8B8F-F2BE-169C-04B15665BBA6}"/>
              </a:ext>
            </a:extLst>
          </p:cNvPr>
          <p:cNvSpPr/>
          <p:nvPr/>
        </p:nvSpPr>
        <p:spPr>
          <a:xfrm>
            <a:off x="5975350" y="1943100"/>
            <a:ext cx="1562100" cy="3606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AE9A21-F6E9-2A45-AADD-B5EA46AEC16C}"/>
              </a:ext>
            </a:extLst>
          </p:cNvPr>
          <p:cNvSpPr/>
          <p:nvPr/>
        </p:nvSpPr>
        <p:spPr>
          <a:xfrm rot="20333945">
            <a:off x="7976845" y="1723883"/>
            <a:ext cx="1737384" cy="27645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10EC52-3B82-BE19-4173-5C6A15BC17DF}"/>
              </a:ext>
            </a:extLst>
          </p:cNvPr>
          <p:cNvSpPr/>
          <p:nvPr/>
        </p:nvSpPr>
        <p:spPr>
          <a:xfrm rot="20333945">
            <a:off x="9042448" y="2199934"/>
            <a:ext cx="2406735" cy="309313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2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6B66-D641-A82C-598F-7D21A2C8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0BD-D667-264B-CCB5-A1074F4F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4CE93-0B9E-8190-2A85-CF2E8FE5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73" y="1416996"/>
            <a:ext cx="5307397" cy="21009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of remote sensing data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data typically contains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bands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(wavelengths) for each pixel, making it high-dimensional.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band contains different spectral information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them can enhance certain features, e.g. NIR (highlights vegetation in red)</a:t>
            </a:r>
          </a:p>
          <a:p>
            <a:pPr marL="3240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206A2C-552A-6F75-A5A5-445A7B329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21500"/>
          <a:stretch/>
        </p:blipFill>
        <p:spPr bwMode="auto">
          <a:xfrm>
            <a:off x="6953729" y="1200150"/>
            <a:ext cx="4657078" cy="48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0745537A-7AD3-E084-CABE-A31E73F1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54" y="3383191"/>
            <a:ext cx="4804833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3F438-E445-0CD1-5BF2-FC7FBCEEEC29}"/>
              </a:ext>
            </a:extLst>
          </p:cNvPr>
          <p:cNvSpPr txBox="1"/>
          <p:nvPr/>
        </p:nvSpPr>
        <p:spPr>
          <a:xfrm>
            <a:off x="7658100" y="6266091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Color Composite (3,2,1)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39767-4F07-BABF-B4A0-9468CA647E5D}"/>
              </a:ext>
            </a:extLst>
          </p:cNvPr>
          <p:cNvSpPr txBox="1"/>
          <p:nvPr/>
        </p:nvSpPr>
        <p:spPr>
          <a:xfrm>
            <a:off x="1199981" y="6417648"/>
            <a:ext cx="426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Color Composite (NIR) 4,3,2</a:t>
            </a:r>
          </a:p>
        </p:txBody>
      </p:sp>
    </p:spTree>
    <p:extLst>
      <p:ext uri="{BB962C8B-B14F-4D97-AF65-F5344CB8AC3E}">
        <p14:creationId xmlns:p14="http://schemas.microsoft.com/office/powerpoint/2010/main" val="25866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124B7-6ABD-F0FB-DE38-6F474D96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7BBE-A418-8BF3-E865-66BE1349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FF8E1-4425-9216-6AFF-A53A52907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23" y="1108548"/>
            <a:ext cx="5651477" cy="464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information for example data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Landsat 5 Thematic Mapper (TM)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1 Visible Blue (0.45 - 0.52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2 Visible Green (0.52 - 0.60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3 Visible Red (0.63 - 0.69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4 Near-Infrared (0.76 - 0.90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5 Near-Infrared (1.55 - 1.75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6 Thermal (10.40 - 12.50 µm) 120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7 Mid-Infrared (2.08 - 2.35 µm) 30 m.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AD442D-C3DF-31B5-2DD7-8760D4804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21500"/>
          <a:stretch/>
        </p:blipFill>
        <p:spPr bwMode="auto">
          <a:xfrm>
            <a:off x="6953729" y="1200150"/>
            <a:ext cx="4657078" cy="48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12E6D-9826-CA51-678B-494DA3817526}"/>
              </a:ext>
            </a:extLst>
          </p:cNvPr>
          <p:cNvSpPr txBox="1"/>
          <p:nvPr/>
        </p:nvSpPr>
        <p:spPr>
          <a:xfrm>
            <a:off x="7658100" y="6266091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Color Composite</a:t>
            </a:r>
          </a:p>
        </p:txBody>
      </p:sp>
    </p:spTree>
    <p:extLst>
      <p:ext uri="{BB962C8B-B14F-4D97-AF65-F5344CB8AC3E}">
        <p14:creationId xmlns:p14="http://schemas.microsoft.com/office/powerpoint/2010/main" val="242436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958-FEF8-C1E9-FA42-4961C8B0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194"/>
          </a:xfrm>
        </p:spPr>
        <p:txBody>
          <a:bodyPr/>
          <a:lstStyle/>
          <a:p>
            <a:r>
              <a:rPr lang="en-US" altLang="zh-CN" dirty="0"/>
              <a:t>Standardized band in raster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87E89-2E73-8C98-196B-C81D77E1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58" y="1695608"/>
            <a:ext cx="11029950" cy="24534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61247-D94F-D4FE-AF60-2B3A5430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8" y="4231642"/>
            <a:ext cx="10915483" cy="26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C6D7-F964-EBFE-176B-A10F8BCE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FBE5-0805-EE91-FF23-721F6496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EE8EC-2128-DE9F-024B-9F7BF2B7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56" y="1514232"/>
            <a:ext cx="5651477" cy="2087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erform PCA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96.14% information can be included into three new bands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1 (Comp.1) dominates the variance, explaining 67.23% of the total variance, indicating it captures the most significant information in the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64B7-3B88-DDBA-8D5C-797ACC82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63482"/>
            <a:ext cx="6280680" cy="26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832BA-803C-6151-9267-311AA261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2898201"/>
            <a:ext cx="6147796" cy="33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6E2E-1457-ACE0-978B-A14C07D7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79" y="692531"/>
            <a:ext cx="11029616" cy="587629"/>
          </a:xfrm>
        </p:spPr>
        <p:txBody>
          <a:bodyPr/>
          <a:lstStyle/>
          <a:p>
            <a:r>
              <a:rPr lang="en-US" altLang="zh-CN" dirty="0"/>
              <a:t>explanation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A550F-487C-E08F-D4F9-40C9F277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382"/>
            <a:ext cx="8556859" cy="4466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D7CE89-A353-ECF4-D94A-4114DAD3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0"/>
            <a:ext cx="5317068" cy="230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A0E89B-24E7-CD7F-5723-3C95BBCF5B49}"/>
              </a:ext>
            </a:extLst>
          </p:cNvPr>
          <p:cNvSpPr txBox="1"/>
          <p:nvPr/>
        </p:nvSpPr>
        <p:spPr>
          <a:xfrm>
            <a:off x="8614009" y="3429000"/>
            <a:ext cx="316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Comp.1 This component likely reflects overall brightness or vegetation/urban variations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5C200-BE21-BE9C-7A59-D6E1D7AF4A02}"/>
              </a:ext>
            </a:extLst>
          </p:cNvPr>
          <p:cNvSpPr txBox="1"/>
          <p:nvPr/>
        </p:nvSpPr>
        <p:spPr>
          <a:xfrm>
            <a:off x="8664809" y="4520439"/>
            <a:ext cx="316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Comp.2 It highlights moisture stress, urban heat vs vegetation, or bare soil vs green cover.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79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CE15-C84D-1DE2-2EA4-B71C1120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1EC148-E853-49DB-9071-1551F94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31"/>
          <a:stretch/>
        </p:blipFill>
        <p:spPr>
          <a:xfrm>
            <a:off x="163938" y="3589868"/>
            <a:ext cx="4218741" cy="3268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3792F-B287-2EFB-C0B9-9585E2A7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B5309-7609-B458-CE29-1A184D70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02" y="1358216"/>
            <a:ext cx="4598097" cy="1069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Visualize the PCA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6D56B-601D-6CE7-AAB0-F80E2C39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137" y="601980"/>
            <a:ext cx="6800333" cy="47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8BAB5-C1DE-8DAD-E76F-BECA6F24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9618581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7</a:t>
            </a:r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Principal Component Analysis (PCA)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F7FF6DB-0B09-7FA9-828B-C06D9C5F0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62" y="1022252"/>
            <a:ext cx="5934738" cy="464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your own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transforms multispectral remote sensing data into a new set of uncorrelated components that capture the most significant variations in the data.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components can be used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custom indices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highlight specific features or phenomena that might not be easily discernible using traditional band combinations. bodies are less distinctly defined.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EA7DE1-69A2-2658-B2BA-205D9584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E7AF3-DCD3-D2D2-2C23-E775E431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72" y="1407275"/>
            <a:ext cx="3993301" cy="35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10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CODE DEMO </a:t>
            </a:r>
            <a:r>
              <a:rPr lang="en-US" altLang="zh-CN" sz="4000" dirty="0">
                <a:solidFill>
                  <a:srgbClr val="FFFFFF"/>
                </a:solidFill>
              </a:rPr>
              <a:t>session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Instructor: Yanan Wu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TA: 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Khadija Nisar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 2025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A3C2-9735-0AD9-DE6C-45EE7328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5" cy="672687"/>
          </a:xfrm>
        </p:spPr>
        <p:txBody>
          <a:bodyPr/>
          <a:lstStyle/>
          <a:p>
            <a:r>
              <a:rPr lang="en-US" dirty="0"/>
              <a:t>What is PCA and Why Use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459E9-2DFC-7A8B-0A82-3817D7DD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45" y="1219199"/>
            <a:ext cx="10981753" cy="5272391"/>
          </a:xfrm>
        </p:spPr>
        <p:txBody>
          <a:bodyPr>
            <a:normAutofit/>
          </a:bodyPr>
          <a:lstStyle/>
          <a:p>
            <a:r>
              <a:rPr lang="en-US" dirty="0"/>
              <a:t>Having too many features in data can cause problems like </a:t>
            </a:r>
            <a:r>
              <a:rPr lang="en-US" b="1" dirty="0">
                <a:solidFill>
                  <a:srgbClr val="FF0000"/>
                </a:solidFill>
              </a:rPr>
              <a:t>overfitting</a:t>
            </a:r>
            <a:r>
              <a:rPr lang="en-US" dirty="0"/>
              <a:t> (good on training data but poor on new data), slower computation, and lower accuracy. This is called the </a:t>
            </a:r>
            <a:r>
              <a:rPr lang="en-US" i="1" dirty="0">
                <a:solidFill>
                  <a:srgbClr val="FF0000"/>
                </a:solidFill>
              </a:rPr>
              <a:t>curse of dimensionality</a:t>
            </a:r>
            <a:r>
              <a:rPr lang="en-US" dirty="0"/>
              <a:t>, where more features exponentially increase the data needed for reliable results.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of the most widely used dimensionality reduction techniques is </a:t>
            </a:r>
            <a:r>
              <a:rPr lang="en-US" i="1" dirty="0"/>
              <a:t>Principal Component Analysis </a:t>
            </a:r>
            <a:r>
              <a:rPr lang="en-US" dirty="0"/>
              <a:t>(PCA)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Key Benefits of PCA</a:t>
            </a:r>
          </a:p>
          <a:p>
            <a:pPr lvl="1"/>
            <a:r>
              <a:rPr lang="en-US" b="1" dirty="0"/>
              <a:t>Simplification</a:t>
            </a:r>
            <a:r>
              <a:rPr lang="en-US" dirty="0"/>
              <a:t>: You transform many correlated variables into a smaller set of uncorrelated variables called </a:t>
            </a:r>
            <a:r>
              <a:rPr lang="en-US" i="1" dirty="0"/>
              <a:t>principal components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Visual Exploration</a:t>
            </a:r>
            <a:r>
              <a:rPr lang="en-US" dirty="0"/>
              <a:t>: Plotting the first few principal components often helps reveal </a:t>
            </a:r>
            <a:r>
              <a:rPr lang="en-US" i="1" dirty="0"/>
              <a:t>clusters</a:t>
            </a:r>
            <a:r>
              <a:rPr lang="en-US" dirty="0"/>
              <a:t> or </a:t>
            </a:r>
            <a:r>
              <a:rPr lang="en-US" i="1" dirty="0"/>
              <a:t>trends</a:t>
            </a:r>
            <a:r>
              <a:rPr lang="en-US" dirty="0"/>
              <a:t> in data that might be less obvious in the original variables.</a:t>
            </a:r>
          </a:p>
          <a:p>
            <a:pPr lvl="1"/>
            <a:r>
              <a:rPr lang="en-US" b="1" dirty="0"/>
              <a:t>Noise Reduction</a:t>
            </a:r>
            <a:r>
              <a:rPr lang="en-US" dirty="0"/>
              <a:t>: By focusing on components that explain the majority of variance, PCA can reduce noise from less informative variables.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8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84F2-294C-8E87-7908-178A477E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1C6F-05AE-F88A-0925-00F18DC1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5" cy="485294"/>
          </a:xfrm>
        </p:spPr>
        <p:txBody>
          <a:bodyPr>
            <a:normAutofit fontScale="90000"/>
          </a:bodyPr>
          <a:lstStyle/>
          <a:p>
            <a:r>
              <a:rPr lang="en-US" dirty="0"/>
              <a:t>Core Ideas Behind PCA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B1280-C91E-A7B8-1233-44948711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4" y="1374843"/>
            <a:ext cx="5853163" cy="523996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Variance and Information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PCA assumes that the “importance” of a variable is reflected by its variance.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more variance a direction in the data has, the more information it holds.</a:t>
            </a:r>
          </a:p>
          <a:p>
            <a:pPr marL="324000" lvl="1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Principal Components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These are new variables (linear combinations of the original variables) chosen to capture maximum variance in the data.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First Principal Component (PC1)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The direction in which the data vary the most.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Second Principal Component (PC2):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direction, uncorrelated with the first, that captures the most remaining variance.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process continues until you have as many principal components as original variables.</a:t>
            </a:r>
          </a:p>
          <a:p>
            <a:pPr lvl="1"/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Orthogonality: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Principal components are 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orthogonal (uncorrelated)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each other, ensuring each component describes a new “direction” of variance not captured by previous components.</a:t>
            </a:r>
          </a:p>
          <a:p>
            <a:pPr marL="324000" lvl="1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rincipal Component Analysis (PCA) In Depth | by Fraidoon Omarzai | Medium">
            <a:extLst>
              <a:ext uri="{FF2B5EF4-FFF2-40B4-BE49-F238E27FC236}">
                <a16:creationId xmlns:a16="http://schemas.microsoft.com/office/drawing/2014/main" id="{CAABB137-AFF4-F3BD-E51E-CEFE8CC6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57" y="2044978"/>
            <a:ext cx="5887501" cy="33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2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1759-BD02-AB65-B61C-7BF619EB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926E-1B95-053D-66E3-AB3489E4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5" cy="672687"/>
          </a:xfrm>
        </p:spPr>
        <p:txBody>
          <a:bodyPr/>
          <a:lstStyle/>
          <a:p>
            <a:r>
              <a:rPr lang="en-US" dirty="0"/>
              <a:t>Step-by-Step PCA (Conceptual Outline)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1F820D7-51AC-39BA-C4B8-D5293AE0A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350" y="1872575"/>
                <a:ext cx="11523613" cy="4807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Step1: Standardize the Data (if variables are on different scales)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the mean and divide by the standard deviation of each variable.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Standardization ensures that variables with large numeric ranges (e.g., income in dollars) don’t dominate the PCA.</a:t>
                </a:r>
              </a:p>
              <a:p>
                <a:pPr marL="0" indent="0">
                  <a:buNone/>
                </a:pPr>
                <a:r>
                  <a:rPr lang="en-US" b="1" dirty="0"/>
                  <a:t>Step2: Compute the Covariance Matrix:</a:t>
                </a:r>
              </a:p>
              <a:p>
                <a:pPr lvl="1"/>
                <a:r>
                  <a:rPr lang="en-US" dirty="0"/>
                  <a:t>Calculate how features move together using a covariance matrix. </a:t>
                </a:r>
              </a:p>
              <a:p>
                <a:pPr lvl="1"/>
                <a:r>
                  <a:rPr lang="en-US" i="1" dirty="0"/>
                  <a:t>Covariance</a:t>
                </a:r>
                <a:r>
                  <a:rPr lang="en-US" dirty="0"/>
                  <a:t> measures the </a:t>
                </a:r>
                <a:r>
                  <a:rPr lang="en-US" b="1" dirty="0"/>
                  <a:t>strength of joint variability</a:t>
                </a:r>
                <a:r>
                  <a:rPr lang="en-US" dirty="0"/>
                  <a:t> between two or more variables, indicating how much they change in relation to each other. 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b="1" dirty="0"/>
                  <a:t>Positive:</a:t>
                </a:r>
                <a:r>
                  <a:rPr lang="en-US" dirty="0"/>
                  <a:t>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also increases.</a:t>
                </a:r>
              </a:p>
              <a:p>
                <a:pPr lvl="2"/>
                <a:r>
                  <a:rPr lang="en-US" b="1" dirty="0"/>
                  <a:t>Negative: </a:t>
                </a:r>
                <a:r>
                  <a:rPr lang="en-US" dirty="0"/>
                  <a:t>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also decreases.</a:t>
                </a:r>
              </a:p>
              <a:p>
                <a:pPr lvl="2"/>
                <a:r>
                  <a:rPr lang="en-US" b="1" dirty="0"/>
                  <a:t>Zeros:</a:t>
                </a:r>
                <a:r>
                  <a:rPr lang="en-US" dirty="0"/>
                  <a:t> No direct relation.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324000" lvl="1" indent="0">
                  <a:buNone/>
                </a:pPr>
                <a:endPara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1F820D7-51AC-39BA-C4B8-D5293AE0A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350" y="1872575"/>
                <a:ext cx="11523613" cy="4807085"/>
              </a:xfrm>
              <a:blipFill>
                <a:blip r:embed="rId3"/>
                <a:stretch>
                  <a:fillRect l="-423" t="-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97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8CB1-502D-F3A0-7A10-71A44B32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98728"/>
            <a:ext cx="3495509" cy="567844"/>
          </a:xfrm>
        </p:spPr>
        <p:txBody>
          <a:bodyPr>
            <a:normAutofit/>
          </a:bodyPr>
          <a:lstStyle/>
          <a:p>
            <a:r>
              <a:rPr lang="en-US" altLang="zh-CN" dirty="0"/>
              <a:t>Covariance matrix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4E96C-6C3D-81AA-A8F3-5A09721F7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86" y="1634512"/>
            <a:ext cx="9521085" cy="2095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E4FAE-1293-CFC3-90BC-F442CE4E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6" y="4272148"/>
            <a:ext cx="9801225" cy="2200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DD56C-84C6-2BAB-C6A2-F3951B7B7453}"/>
              </a:ext>
            </a:extLst>
          </p:cNvPr>
          <p:cNvSpPr txBox="1"/>
          <p:nvPr/>
        </p:nvSpPr>
        <p:spPr>
          <a:xfrm>
            <a:off x="1127651" y="1295958"/>
            <a:ext cx="496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Covariance for non-standardized variables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CC4B9-15F7-2FC9-85AB-A6F9789DDD1C}"/>
              </a:ext>
            </a:extLst>
          </p:cNvPr>
          <p:cNvSpPr txBox="1"/>
          <p:nvPr/>
        </p:nvSpPr>
        <p:spPr>
          <a:xfrm>
            <a:off x="1127650" y="3804208"/>
            <a:ext cx="496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Covariance for standardized variables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46DD6-DE33-868F-8A45-55AFB379AFFE}"/>
              </a:ext>
            </a:extLst>
          </p:cNvPr>
          <p:cNvSpPr txBox="1"/>
          <p:nvPr/>
        </p:nvSpPr>
        <p:spPr>
          <a:xfrm>
            <a:off x="4375150" y="727820"/>
            <a:ext cx="46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Data: Boston data in MASS Packages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9391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0D875-F794-5FB3-89A4-1DEEA223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6B71-DD3E-74F4-FBA6-31811A74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Step-by-Step PCA (Conceptual Outline)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F5B0A-0DA4-2B99-E88D-D4F9BB52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00415"/>
            <a:ext cx="10433595" cy="3101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 Find Principal 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identifies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axes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(like rotating a camera) where the data spreads out the most:</a:t>
            </a:r>
          </a:p>
          <a:p>
            <a:pPr lvl="2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1st Principal Component (PC1):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direction of maximum variance (most spread).</a:t>
            </a:r>
          </a:p>
          <a:p>
            <a:pPr lvl="2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2nd Principal Component (PC2):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best direction, perpendicular to PC1, and so on.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directions are calculated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 (math tools that find these axes)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their importance is ranked by eigenvalues (how much variance each captures).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Eigenvalues and Eigenvectors | GeeksforGeeks">
            <a:extLst>
              <a:ext uri="{FF2B5EF4-FFF2-40B4-BE49-F238E27FC236}">
                <a16:creationId xmlns:a16="http://schemas.microsoft.com/office/drawing/2014/main" id="{348FD914-88EA-3F11-ACC1-543C0C4EF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177683"/>
            <a:ext cx="4440540" cy="22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4566FF-C946-7155-30AE-E192C161ED7B}"/>
                  </a:ext>
                </a:extLst>
              </p:cNvPr>
              <p:cNvSpPr txBox="1"/>
              <p:nvPr/>
            </p:nvSpPr>
            <p:spPr>
              <a:xfrm>
                <a:off x="5447792" y="3932272"/>
                <a:ext cx="6523713" cy="281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means: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acts 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 only stretches or shrinks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scalar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direction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remains unchanged (hence, eigenvectors define “stable directions”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This Connects to PCA?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PCA, the covariance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(from Step 2) acts as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principal components (PCs).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captured by each PC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4566FF-C946-7155-30AE-E192C161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792" y="3932272"/>
                <a:ext cx="6523713" cy="2819233"/>
              </a:xfrm>
              <a:prstGeom prst="rect">
                <a:avLst/>
              </a:prstGeom>
              <a:blipFill>
                <a:blip r:embed="rId4"/>
                <a:stretch>
                  <a:fillRect l="-187" t="-648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69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C8710-DCD8-A2D1-6ABB-6079E792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6C91-66EF-4833-0061-3A7D334D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Step-by-Step PCA (Conceptual Outline)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57B70-665F-4B7A-C33F-E5335F92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91745"/>
            <a:ext cx="10433595" cy="2091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Pick the Top Directions &amp; Transform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only the top 2–3 PC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enough to capture ~95% of the variance).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the data onto these directions to get a simplified, lower-dimensional version.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EA491-7DF2-9A91-C266-71F0AA83DFF2}"/>
              </a:ext>
            </a:extLst>
          </p:cNvPr>
          <p:cNvSpPr txBox="1"/>
          <p:nvPr/>
        </p:nvSpPr>
        <p:spPr>
          <a:xfrm>
            <a:off x="6701887" y="3429000"/>
            <a:ext cx="4614624" cy="20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 dashed lines indicate the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 (variance) of data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different directions .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variance along PC₁ is greater than PC₂, which means that PC₁ carries more useful information about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E514D-5865-3DD7-F6CB-7F8E4556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9" y="3192686"/>
            <a:ext cx="5519834" cy="32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DFF5-6A45-6FD6-7015-DF523013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6085-F26C-2429-E25A-F7984F81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CBBF4-3624-CD14-2906-6335960D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928"/>
            <a:ext cx="10433595" cy="20910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classic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contains measurements of three plant species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Virginica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across 4 features: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171" name="Picture 3" descr="Exploring the Iris flower dataset | by Emine Bozkus | Medium">
            <a:extLst>
              <a:ext uri="{FF2B5EF4-FFF2-40B4-BE49-F238E27FC236}">
                <a16:creationId xmlns:a16="http://schemas.microsoft.com/office/drawing/2014/main" id="{FD70E8B2-517A-FA9C-D89C-37AC6D1EC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4696"/>
          <a:stretch/>
        </p:blipFill>
        <p:spPr bwMode="auto">
          <a:xfrm>
            <a:off x="2910724" y="1905582"/>
            <a:ext cx="8453894" cy="46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6505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1_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68f56f-95be-480d-9847-691e388c16c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7223789A2B5459313374F6355700B" ma:contentTypeVersion="17" ma:contentTypeDescription="Create a new document." ma:contentTypeScope="" ma:versionID="392feb83960aeb7831dd884106571ec0">
  <xsd:schema xmlns:xsd="http://www.w3.org/2001/XMLSchema" xmlns:xs="http://www.w3.org/2001/XMLSchema" xmlns:p="http://schemas.microsoft.com/office/2006/metadata/properties" xmlns:ns3="8568f56f-95be-480d-9847-691e388c16c7" xmlns:ns4="55df151c-6499-4cc8-98d3-d565bf78f430" targetNamespace="http://schemas.microsoft.com/office/2006/metadata/properties" ma:root="true" ma:fieldsID="dc102bafde6d781d5dcf64ea7bbda52a" ns3:_="" ns4:_="">
    <xsd:import namespace="8568f56f-95be-480d-9847-691e388c16c7"/>
    <xsd:import namespace="55df151c-6499-4cc8-98d3-d565bf78f4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68f56f-95be-480d-9847-691e388c16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f151c-6499-4cc8-98d3-d565bf78f4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926E09-10F9-4908-B49D-70144A5FC6EA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5df151c-6499-4cc8-98d3-d565bf78f430"/>
    <ds:schemaRef ds:uri="http://schemas.openxmlformats.org/package/2006/metadata/core-properties"/>
    <ds:schemaRef ds:uri="http://purl.org/dc/terms/"/>
    <ds:schemaRef ds:uri="8568f56f-95be-480d-9847-691e388c16c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B71C5A-6A82-4048-A40A-CDCB24C25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68f56f-95be-480d-9847-691e388c16c7"/>
    <ds:schemaRef ds:uri="55df151c-6499-4cc8-98d3-d565bf78f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77006A-693A-4CB1-AAAC-65D17757C7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12929</TotalTime>
  <Words>1399</Words>
  <Application>Microsoft Office PowerPoint</Application>
  <PresentationFormat>Widescreen</PresentationFormat>
  <Paragraphs>144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 Black</vt:lpstr>
      <vt:lpstr>Calibri</vt:lpstr>
      <vt:lpstr>Cambria Math</vt:lpstr>
      <vt:lpstr>Times New Roman</vt:lpstr>
      <vt:lpstr>Wingdings 2</vt:lpstr>
      <vt:lpstr>DividendVTI</vt:lpstr>
      <vt:lpstr>1_DividendVTI</vt:lpstr>
      <vt:lpstr>WEEK 10</vt:lpstr>
      <vt:lpstr>7.1  Principal Component Analysis (PCA)</vt:lpstr>
      <vt:lpstr>What is PCA and Why Use It?</vt:lpstr>
      <vt:lpstr>Core Ideas Behind PCA</vt:lpstr>
      <vt:lpstr>Step-by-Step PCA (Conceptual Outline)</vt:lpstr>
      <vt:lpstr>Covariance matrix</vt:lpstr>
      <vt:lpstr>Step-by-Step PCA (Conceptual Outline)</vt:lpstr>
      <vt:lpstr>Step-by-Step PCA (Conceptual Outline)</vt:lpstr>
      <vt:lpstr>Example in R: Using the Iris Dataset</vt:lpstr>
      <vt:lpstr>Example in R: Using the Iris Dataset</vt:lpstr>
      <vt:lpstr>Example in R: Using the Iris Dataset</vt:lpstr>
      <vt:lpstr>PowerPoint Presentation</vt:lpstr>
      <vt:lpstr>Example in R: Using the Iris Dataset</vt:lpstr>
      <vt:lpstr>PCA FOR REMOTE SENSING</vt:lpstr>
      <vt:lpstr>PCA FOR REMOTE SENSING</vt:lpstr>
      <vt:lpstr>Standardized band in raster</vt:lpstr>
      <vt:lpstr>PCA FOR REMOTE SENSING</vt:lpstr>
      <vt:lpstr>explanation</vt:lpstr>
      <vt:lpstr>PCA FOR REMOTE SENSING</vt:lpstr>
      <vt:lpstr>PCA FOR REMOTE SENSING</vt:lpstr>
      <vt:lpstr>WEEK 10  CODE DEMO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04</dc:title>
  <dc:creator>Yanan Wu</dc:creator>
  <cp:lastModifiedBy>Yanan Wu</cp:lastModifiedBy>
  <cp:revision>91</cp:revision>
  <dcterms:created xsi:type="dcterms:W3CDTF">2024-12-11T19:51:45Z</dcterms:created>
  <dcterms:modified xsi:type="dcterms:W3CDTF">2025-04-03T15:59:54Z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0x0101000747223789A2B5459313374F6355700B</vt:lpwstr>
  </property>
</Properties>
</file>